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5666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7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75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483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8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25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3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043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38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27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4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November 30,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November 30,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931337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ubpenguinwiki.info/wiki/Grandfather_Cloc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openclipart.org/detail/189839/cartoon-mouse-by-gmad-189839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nalog-clock-clock-time-1295631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ubpenguinwiki.info/wiki/Grandfather_Clock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openclipart.org/detail/189839/cartoon-mouse-by-gmad-189839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F292AA-C8DB-4CAA-97C9-456CF8540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larm clock on a blue table with a pink wall">
            <a:extLst>
              <a:ext uri="{FF2B5EF4-FFF2-40B4-BE49-F238E27FC236}">
                <a16:creationId xmlns:a16="http://schemas.microsoft.com/office/drawing/2014/main" id="{7D0FB440-49A6-4AE0-901D-5F1EB05D699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10" r="48434" b="-1"/>
          <a:stretch/>
        </p:blipFill>
        <p:spPr>
          <a:xfrm>
            <a:off x="-1" y="10"/>
            <a:ext cx="458790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2" y="-429"/>
            <a:ext cx="7604097" cy="6857571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  <a:alpha val="73000"/>
                </a:schemeClr>
              </a:gs>
              <a:gs pos="10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7901" y="0"/>
            <a:ext cx="7604097" cy="6858000"/>
          </a:xfrm>
          <a:prstGeom prst="rect">
            <a:avLst/>
          </a:prstGeom>
          <a:gradFill>
            <a:gsLst>
              <a:gs pos="0">
                <a:schemeClr val="accent5">
                  <a:alpha val="37000"/>
                </a:schemeClr>
              </a:gs>
              <a:gs pos="98000">
                <a:schemeClr val="accent2">
                  <a:alpha val="66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599847" y="4355164"/>
            <a:ext cx="7592151" cy="2502836"/>
          </a:xfrm>
          <a:prstGeom prst="rect">
            <a:avLst/>
          </a:prstGeom>
          <a:gradFill>
            <a:gsLst>
              <a:gs pos="22000">
                <a:schemeClr val="accent6">
                  <a:alpha val="39000"/>
                </a:schemeClr>
              </a:gs>
              <a:gs pos="82000">
                <a:schemeClr val="accent5">
                  <a:alpha val="1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256CF5B-1DAD-4912-86B9-FCA733692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704304">
            <a:off x="6080918" y="830588"/>
            <a:ext cx="4998441" cy="4998441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18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073093-A741-9A48-9F27-F7FE78D8C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5425" y="768485"/>
            <a:ext cx="6133656" cy="316967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bg1"/>
                </a:solidFill>
              </a:rPr>
              <a:t>Hickory Dickory Dock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93AA2E-2539-ED44-AA8B-BD6D661149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62918" y="4793128"/>
            <a:ext cx="5462494" cy="1141157"/>
          </a:xfrm>
        </p:spPr>
        <p:txBody>
          <a:bodyPr>
            <a:normAutofit/>
          </a:bodyPr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An exploration in sound</a:t>
            </a:r>
          </a:p>
          <a:p>
            <a:pPr algn="r"/>
            <a:r>
              <a:rPr lang="en-US" sz="1400" dirty="0">
                <a:solidFill>
                  <a:schemeClr val="bg1"/>
                </a:solidFill>
              </a:rPr>
              <a:t>-Dr. Patrick Ware</a:t>
            </a:r>
          </a:p>
        </p:txBody>
      </p:sp>
    </p:spTree>
    <p:extLst>
      <p:ext uri="{BB962C8B-B14F-4D97-AF65-F5344CB8AC3E}">
        <p14:creationId xmlns:p14="http://schemas.microsoft.com/office/powerpoint/2010/main" val="114111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698ABF1-2D7A-4C8C-A41A-095741274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E160AE-3C66-4235-84C0-BD472DE6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7416"/>
            <a:ext cx="12192002" cy="6892832"/>
          </a:xfrm>
          <a:prstGeom prst="rect">
            <a:avLst/>
          </a:prstGeom>
          <a:gradFill>
            <a:gsLst>
              <a:gs pos="0">
                <a:schemeClr val="accent6"/>
              </a:gs>
              <a:gs pos="95000">
                <a:schemeClr val="accent5">
                  <a:alpha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9CC7EE-929B-4FA6-BA5A-86D02B792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" y="4369578"/>
            <a:ext cx="12192004" cy="2505838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5000">
                <a:schemeClr val="accent2">
                  <a:alpha val="63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BB87F2-3BE0-433A-AD90-24CE82FBF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191" y="-17416"/>
            <a:ext cx="11734809" cy="6892831"/>
          </a:xfrm>
          <a:prstGeom prst="rect">
            <a:avLst/>
          </a:prstGeom>
          <a:gradFill>
            <a:gsLst>
              <a:gs pos="22000">
                <a:schemeClr val="accent2">
                  <a:alpha val="43000"/>
                </a:schemeClr>
              </a:gs>
              <a:gs pos="99000">
                <a:schemeClr val="accent5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66B6A15-54B2-4DFA-B2EF-ED937D8CC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17086">
            <a:off x="5496703" y="1105097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lumMod val="75000"/>
                  <a:alpha val="0"/>
                </a:schemeClr>
              </a:gs>
              <a:gs pos="85000">
                <a:schemeClr val="accent6">
                  <a:alpha val="37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0DA6D8-1AE1-42F8-808F-E247404A4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935529" y="-1495746"/>
            <a:ext cx="4739543" cy="7696200"/>
          </a:xfrm>
          <a:prstGeom prst="rect">
            <a:avLst/>
          </a:prstGeom>
          <a:gradFill>
            <a:gsLst>
              <a:gs pos="52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6">
                  <a:alpha val="25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CC8070-7ED2-D841-A457-072291F2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276" y="661358"/>
            <a:ext cx="6692881" cy="3347559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4400" spc="750">
                <a:solidFill>
                  <a:schemeClr val="bg1"/>
                </a:solidFill>
              </a:rPr>
              <a:t>Hickory dickory dock</a:t>
            </a:r>
          </a:p>
        </p:txBody>
      </p:sp>
    </p:spTree>
    <p:extLst>
      <p:ext uri="{BB962C8B-B14F-4D97-AF65-F5344CB8AC3E}">
        <p14:creationId xmlns:p14="http://schemas.microsoft.com/office/powerpoint/2010/main" val="2883514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: Shape 39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7" name="Rectangle 41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D3D6106-B192-4544-B26A-D4ADCC4EE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 vert="horz" lIns="0" tIns="0" rIns="0" bIns="0" rtlCol="0" anchor="b">
            <a:normAutofit/>
          </a:bodyPr>
          <a:lstStyle/>
          <a:p>
            <a:pPr algn="r">
              <a:lnSpc>
                <a:spcPct val="90000"/>
              </a:lnSpc>
            </a:pPr>
            <a:br>
              <a:rPr lang="en-US" dirty="0">
                <a:solidFill>
                  <a:schemeClr val="bg1"/>
                </a:solidFill>
              </a:rPr>
            </a:b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The mouse ran up the clock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2F520AD-FDD8-42FB-AFC4-4FA30EB3134B}"/>
              </a:ext>
            </a:extLst>
          </p:cNvPr>
          <p:cNvGrpSpPr>
            <a:grpSpLocks noChangeAspect="1"/>
          </p:cNvGrpSpPr>
          <p:nvPr/>
        </p:nvGrpSpPr>
        <p:grpSpPr>
          <a:xfrm>
            <a:off x="6830249" y="457200"/>
            <a:ext cx="2568956" cy="5943600"/>
            <a:chOff x="0" y="0"/>
            <a:chExt cx="1742894" cy="4030218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FE6D5F-405C-4F1F-8765-C87DE1DD04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313566" y="0"/>
              <a:ext cx="1429328" cy="3992589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40FF389-A27E-4EBE-9B1C-CB2253D75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17544357">
              <a:off x="-287038" y="3116048"/>
              <a:ext cx="1201208" cy="627131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</p:grpSp>
    </p:spTree>
    <p:extLst>
      <p:ext uri="{BB962C8B-B14F-4D97-AF65-F5344CB8AC3E}">
        <p14:creationId xmlns:p14="http://schemas.microsoft.com/office/powerpoint/2010/main" val="235130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1DBC8414-BE7E-4B6C-A114-B2C3795C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EC398C5-5C2E-4038-9DB3-DE2B5A9BE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09318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2F10B26-073B-4B10-8AAA-161242DD82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53806" y="1153804"/>
            <a:ext cx="6346209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92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10DBBC7-698F-4A54-B1CB-A99F9CC35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59574" y="3578975"/>
            <a:ext cx="2502407" cy="4055644"/>
          </a:xfrm>
          <a:prstGeom prst="rect">
            <a:avLst/>
          </a:prstGeom>
          <a:gradFill>
            <a:gsLst>
              <a:gs pos="2000">
                <a:schemeClr val="accent5">
                  <a:alpha val="28000"/>
                </a:schemeClr>
              </a:gs>
              <a:gs pos="100000">
                <a:schemeClr val="accent4">
                  <a:alpha val="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DE6E822A-8BCF-432C-83E6-BBE821476C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13000">
                <a:schemeClr val="accent4">
                  <a:lumMod val="20000"/>
                  <a:lumOff val="80000"/>
                  <a:alpha val="200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90F20F-6D4E-7044-AAD8-7F7BEE9EE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243" y="681317"/>
            <a:ext cx="3236613" cy="340618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pc="750">
                <a:solidFill>
                  <a:schemeClr val="bg1"/>
                </a:solidFill>
              </a:rPr>
              <a:t>The clock Struck one</a:t>
            </a:r>
          </a:p>
        </p:txBody>
      </p:sp>
      <p:pic>
        <p:nvPicPr>
          <p:cNvPr id="15" name="Picture 14" descr="A black and white clock&#10;&#10;Description automatically generated with medium confidence">
            <a:extLst>
              <a:ext uri="{FF2B5EF4-FFF2-40B4-BE49-F238E27FC236}">
                <a16:creationId xmlns:a16="http://schemas.microsoft.com/office/drawing/2014/main" id="{ACAA607A-4B01-48B2-94C5-F78AB66F8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35131" y="457200"/>
            <a:ext cx="5951114" cy="5951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484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040BF4A1-714C-419E-A19F-578DE93BE0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F91A9BD-D57F-4941-931F-40597AB3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409317" y="1410082"/>
            <a:ext cx="6858000" cy="4037835"/>
          </a:xfrm>
          <a:prstGeom prst="rect">
            <a:avLst/>
          </a:prstGeom>
          <a:gradFill>
            <a:gsLst>
              <a:gs pos="8000">
                <a:schemeClr val="accent6"/>
              </a:gs>
              <a:gs pos="100000">
                <a:schemeClr val="accent5">
                  <a:alpha val="89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54DB264-9467-4730-B9E9-C9A97DD669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90128" y="3609527"/>
            <a:ext cx="2458347" cy="4038601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BB097F88-2120-47B4-B891-5B28F66BB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64227" y="1757079"/>
            <a:ext cx="3900088" cy="4178958"/>
          </a:xfrm>
          <a:custGeom>
            <a:avLst/>
            <a:gdLst>
              <a:gd name="connsiteX0" fmla="*/ 2431956 w 3900088"/>
              <a:gd name="connsiteY0" fmla="*/ 93939 h 4178958"/>
              <a:gd name="connsiteX1" fmla="*/ 3900088 w 3900088"/>
              <a:gd name="connsiteY1" fmla="*/ 2089479 h 4178958"/>
              <a:gd name="connsiteX2" fmla="*/ 1810609 w 3900088"/>
              <a:gd name="connsiteY2" fmla="*/ 4178958 h 4178958"/>
              <a:gd name="connsiteX3" fmla="*/ 77980 w 3900088"/>
              <a:gd name="connsiteY3" fmla="*/ 3257727 h 4178958"/>
              <a:gd name="connsiteX4" fmla="*/ 0 w 3900088"/>
              <a:gd name="connsiteY4" fmla="*/ 3129367 h 4178958"/>
              <a:gd name="connsiteX5" fmla="*/ 831517 w 3900088"/>
              <a:gd name="connsiteY5" fmla="*/ 244059 h 4178958"/>
              <a:gd name="connsiteX6" fmla="*/ 997290 w 3900088"/>
              <a:gd name="connsiteY6" fmla="*/ 164202 h 4178958"/>
              <a:gd name="connsiteX7" fmla="*/ 1810609 w 3900088"/>
              <a:gd name="connsiteY7" fmla="*/ 0 h 4178958"/>
              <a:gd name="connsiteX8" fmla="*/ 2431956 w 3900088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088" h="4178958">
                <a:moveTo>
                  <a:pt x="2431956" y="93939"/>
                </a:moveTo>
                <a:cubicBezTo>
                  <a:pt x="3282517" y="358491"/>
                  <a:pt x="3900088" y="1151865"/>
                  <a:pt x="3900088" y="2089479"/>
                </a:cubicBezTo>
                <a:cubicBezTo>
                  <a:pt x="3900088" y="3243466"/>
                  <a:pt x="2964596" y="4178958"/>
                  <a:pt x="1810609" y="4178958"/>
                </a:cubicBezTo>
                <a:cubicBezTo>
                  <a:pt x="1089367" y="4178958"/>
                  <a:pt x="453475" y="3813531"/>
                  <a:pt x="77980" y="3257727"/>
                </a:cubicBezTo>
                <a:lnTo>
                  <a:pt x="0" y="3129367"/>
                </a:lnTo>
                <a:lnTo>
                  <a:pt x="831517" y="244059"/>
                </a:lnTo>
                <a:lnTo>
                  <a:pt x="997290" y="164202"/>
                </a:lnTo>
                <a:cubicBezTo>
                  <a:pt x="1247271" y="58468"/>
                  <a:pt x="1522112" y="0"/>
                  <a:pt x="1810609" y="0"/>
                </a:cubicBezTo>
                <a:cubicBezTo>
                  <a:pt x="2026982" y="0"/>
                  <a:pt x="2235673" y="32888"/>
                  <a:pt x="2431956" y="93939"/>
                </a:cubicBezTo>
                <a:close/>
              </a:path>
            </a:pathLst>
          </a:custGeom>
          <a:gradFill>
            <a:gsLst>
              <a:gs pos="36000">
                <a:schemeClr val="accent6">
                  <a:lumMod val="60000"/>
                  <a:lumOff val="40000"/>
                  <a:alpha val="6000"/>
                </a:schemeClr>
              </a:gs>
              <a:gs pos="100000">
                <a:schemeClr val="accent6">
                  <a:alpha val="2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F9338F5-05AB-4DC5-BD1C-1A9F26C38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50099" y="411154"/>
            <a:ext cx="4395601" cy="3581400"/>
          </a:xfrm>
          <a:prstGeom prst="rect">
            <a:avLst/>
          </a:prstGeom>
          <a:gradFill>
            <a:gsLst>
              <a:gs pos="0">
                <a:schemeClr val="accent5">
                  <a:alpha val="29000"/>
                </a:schemeClr>
              </a:gs>
              <a:gs pos="100000">
                <a:schemeClr val="accent4">
                  <a:alpha val="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79EE9-4062-2441-A255-4C826AB03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8280"/>
            <a:ext cx="3390645" cy="3363597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The mouse ran down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87BEDAE-609F-7440-9CA9-1599812B0269}"/>
              </a:ext>
            </a:extLst>
          </p:cNvPr>
          <p:cNvGrpSpPr>
            <a:grpSpLocks noChangeAspect="1"/>
          </p:cNvGrpSpPr>
          <p:nvPr/>
        </p:nvGrpSpPr>
        <p:grpSpPr>
          <a:xfrm>
            <a:off x="6827772" y="457200"/>
            <a:ext cx="2573909" cy="5943600"/>
            <a:chOff x="0" y="0"/>
            <a:chExt cx="1729394" cy="399258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F426450-262B-6645-88D6-D2010611F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837473B0-CC2E-450A-ABE3-18F120FF3D39}">
                  <a1611:picAttrSrcUrl xmlns:a1611="http://schemas.microsoft.com/office/drawing/2016/11/main" r:i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29328" cy="3992589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4679560-A820-7B47-8788-11AC8C130D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837473B0-CC2E-450A-ABE3-18F120FF3D39}">
                  <a1611:picAttrSrcUrl xmlns:a1611="http://schemas.microsoft.com/office/drawing/2016/11/main" r:id="rId5"/>
                </a:ext>
              </a:extLst>
            </a:blip>
            <a:stretch>
              <a:fillRect/>
            </a:stretch>
          </p:blipFill>
          <p:spPr>
            <a:xfrm rot="6271620">
              <a:off x="815225" y="2097136"/>
              <a:ext cx="1201208" cy="627131"/>
            </a:xfrm>
            <a:prstGeom prst="rect">
              <a:avLst/>
            </a:prstGeom>
            <a:scene3d>
              <a:camera prst="orthographicFront">
                <a:rot lat="0" lon="10800000" rev="0"/>
              </a:camera>
              <a:lightRig rig="threePt" dir="t"/>
            </a:scene3d>
          </p:spPr>
        </p:pic>
      </p:grpSp>
    </p:spTree>
    <p:extLst>
      <p:ext uri="{BB962C8B-B14F-4D97-AF65-F5344CB8AC3E}">
        <p14:creationId xmlns:p14="http://schemas.microsoft.com/office/powerpoint/2010/main" val="310243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4C0BBB-0042-4603-A226-6117F3FD5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C44F520-2598-460E-9F91-B02F60830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698ABF1-2D7A-4C8C-A41A-095741274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5E160AE-3C66-4235-84C0-BD472DE6A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2" y="-17416"/>
            <a:ext cx="12192002" cy="6892832"/>
          </a:xfrm>
          <a:prstGeom prst="rect">
            <a:avLst/>
          </a:prstGeom>
          <a:gradFill>
            <a:gsLst>
              <a:gs pos="0">
                <a:schemeClr val="accent6"/>
              </a:gs>
              <a:gs pos="95000">
                <a:schemeClr val="accent5">
                  <a:alpha val="81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9CC7EE-929B-4FA6-BA5A-86D02B792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4" y="4369578"/>
            <a:ext cx="12192004" cy="2505838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5000">
                <a:schemeClr val="accent2">
                  <a:alpha val="63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BB87F2-3BE0-433A-AD90-24CE82FBF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7191" y="-17416"/>
            <a:ext cx="11734809" cy="6892831"/>
          </a:xfrm>
          <a:prstGeom prst="rect">
            <a:avLst/>
          </a:prstGeom>
          <a:gradFill>
            <a:gsLst>
              <a:gs pos="22000">
                <a:schemeClr val="accent2">
                  <a:alpha val="43000"/>
                </a:schemeClr>
              </a:gs>
              <a:gs pos="99000">
                <a:schemeClr val="accent5">
                  <a:alpha val="33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66B6A15-54B2-4DFA-B2EF-ED937D8CC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417086">
            <a:off x="5496703" y="1105097"/>
            <a:ext cx="5005754" cy="5005754"/>
          </a:xfrm>
          <a:prstGeom prst="ellipse">
            <a:avLst/>
          </a:prstGeom>
          <a:gradFill>
            <a:gsLst>
              <a:gs pos="31000">
                <a:schemeClr val="accent6">
                  <a:lumMod val="75000"/>
                  <a:alpha val="0"/>
                </a:schemeClr>
              </a:gs>
              <a:gs pos="85000">
                <a:schemeClr val="accent6">
                  <a:alpha val="37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60DA6D8-1AE1-42F8-808F-E247404A4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935529" y="-1495746"/>
            <a:ext cx="4739543" cy="7696200"/>
          </a:xfrm>
          <a:prstGeom prst="rect">
            <a:avLst/>
          </a:prstGeom>
          <a:gradFill>
            <a:gsLst>
              <a:gs pos="5200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6">
                  <a:alpha val="25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CC8070-7ED2-D841-A457-072291F2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276" y="661358"/>
            <a:ext cx="6692881" cy="3347559"/>
          </a:xfrm>
        </p:spPr>
        <p:txBody>
          <a:bodyPr vert="horz" lIns="0" tIns="0" rIns="0" bIns="0" rtlCol="0" anchor="b">
            <a:normAutofit/>
          </a:bodyPr>
          <a:lstStyle/>
          <a:p>
            <a:pPr algn="r"/>
            <a:r>
              <a:rPr lang="en-US" sz="4400" spc="750">
                <a:solidFill>
                  <a:schemeClr val="bg1"/>
                </a:solidFill>
              </a:rPr>
              <a:t>Hickory dickory dock</a:t>
            </a:r>
          </a:p>
        </p:txBody>
      </p:sp>
    </p:spTree>
    <p:extLst>
      <p:ext uri="{BB962C8B-B14F-4D97-AF65-F5344CB8AC3E}">
        <p14:creationId xmlns:p14="http://schemas.microsoft.com/office/powerpoint/2010/main" val="118774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1706BFF-9428-114B-A26A-90389D376EB7}"/>
              </a:ext>
            </a:extLst>
          </p:cNvPr>
          <p:cNvSpPr txBox="1"/>
          <p:nvPr/>
        </p:nvSpPr>
        <p:spPr>
          <a:xfrm>
            <a:off x="748146" y="83127"/>
            <a:ext cx="9797143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Hickory Dickory Dock Sound Story</a:t>
            </a:r>
          </a:p>
          <a:p>
            <a:endParaRPr lang="en-US" dirty="0"/>
          </a:p>
          <a:p>
            <a:r>
              <a:rPr lang="en-US" b="1" dirty="0"/>
              <a:t>Materials</a:t>
            </a:r>
            <a:r>
              <a:rPr lang="en-US" dirty="0"/>
              <a:t>:</a:t>
            </a:r>
          </a:p>
          <a:p>
            <a:r>
              <a:rPr lang="en-US" dirty="0"/>
              <a:t>Barred instrument(s)</a:t>
            </a:r>
          </a:p>
          <a:p>
            <a:r>
              <a:rPr lang="en-US" dirty="0"/>
              <a:t>Finger Cymbal or other metal unpitched percussion</a:t>
            </a:r>
          </a:p>
          <a:p>
            <a:r>
              <a:rPr lang="en-US" dirty="0"/>
              <a:t>Tick-tock block</a:t>
            </a:r>
          </a:p>
          <a:p>
            <a:endParaRPr lang="en-US" dirty="0"/>
          </a:p>
          <a:p>
            <a:r>
              <a:rPr lang="en-US" b="1" dirty="0"/>
              <a:t>A way to proceed</a:t>
            </a:r>
            <a:r>
              <a:rPr lang="en-US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Present the rhyme to the students using purposeful vocal inflections and extended pauses at the end of each line (you can use the slides at any point within the process)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Patschen the beat that you wish to use for your bordun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Speak the rhyme while students patschen the bordun (depending on the ability level of the students, stressing over the steadiness of the bordun maybe effort best spent on other things)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Discuss how the rhyme will be in 5 sections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Hickory Dickory Dock – Broken bordun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The mouse ran up the clock – ascending mallet playing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The clock struck one – Finger cymbal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The mouse ran down – descending mallet playing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Hickory Dickory Dock – Broken bordun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Practice the entire thing without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instruments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the Tick-tock block to “maintain” your tempo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a coda - unison play after the last word</a:t>
            </a:r>
          </a:p>
        </p:txBody>
      </p:sp>
    </p:spTree>
    <p:extLst>
      <p:ext uri="{BB962C8B-B14F-4D97-AF65-F5344CB8AC3E}">
        <p14:creationId xmlns:p14="http://schemas.microsoft.com/office/powerpoint/2010/main" val="309401972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2E8E3"/>
      </a:lt2>
      <a:accent1>
        <a:srgbClr val="EA72CE"/>
      </a:accent1>
      <a:accent2>
        <a:srgbClr val="CB53E6"/>
      </a:accent2>
      <a:accent3>
        <a:srgbClr val="A372EA"/>
      </a:accent3>
      <a:accent4>
        <a:srgbClr val="5355E6"/>
      </a:accent4>
      <a:accent5>
        <a:srgbClr val="72A6EA"/>
      </a:accent5>
      <a:accent6>
        <a:srgbClr val="34B1C8"/>
      </a:accent6>
      <a:hlink>
        <a:srgbClr val="568E63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216</Words>
  <Application>Microsoft Macintosh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Tw Cen MT</vt:lpstr>
      <vt:lpstr>GradientRiseVTI</vt:lpstr>
      <vt:lpstr>Hickory Dickory Dock</vt:lpstr>
      <vt:lpstr>Hickory dickory dock</vt:lpstr>
      <vt:lpstr>  The mouse ran up the clock</vt:lpstr>
      <vt:lpstr>The clock Struck one</vt:lpstr>
      <vt:lpstr>The mouse ran down</vt:lpstr>
      <vt:lpstr>Hickory dickory dock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Hickory Dickory Dock</dc:title>
  <dc:creator>Patrick L. Ware</dc:creator>
  <cp:lastModifiedBy>Jenn Christofferson</cp:lastModifiedBy>
  <cp:revision>4</cp:revision>
  <dcterms:created xsi:type="dcterms:W3CDTF">2021-11-30T01:31:53Z</dcterms:created>
  <dcterms:modified xsi:type="dcterms:W3CDTF">2021-11-30T21:32:08Z</dcterms:modified>
</cp:coreProperties>
</file>